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3" r:id="rId1"/>
  </p:sldMasterIdLst>
  <p:notesMasterIdLst>
    <p:notesMasterId r:id="rId14"/>
  </p:notesMasterIdLst>
  <p:sldIdLst>
    <p:sldId id="256" r:id="rId2"/>
    <p:sldId id="264" r:id="rId3"/>
    <p:sldId id="261" r:id="rId4"/>
    <p:sldId id="262" r:id="rId5"/>
    <p:sldId id="259" r:id="rId6"/>
    <p:sldId id="265" r:id="rId7"/>
    <p:sldId id="266" r:id="rId8"/>
    <p:sldId id="260" r:id="rId9"/>
    <p:sldId id="267" r:id="rId10"/>
    <p:sldId id="269" r:id="rId11"/>
    <p:sldId id="263" r:id="rId12"/>
    <p:sldId id="271" r:id="rId13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Tahoma" panose="020B0604030504040204" pitchFamily="34" charset="0"/>
      <p:regular r:id="rId21"/>
      <p:bold r:id="rId22"/>
    </p:embeddedFont>
    <p:embeddedFont>
      <p:font typeface="Lato" panose="020B0604020202020204" charset="0"/>
      <p:regular r:id="rId23"/>
      <p:bold r:id="rId24"/>
      <p:italic r:id="rId25"/>
      <p:boldItalic r:id="rId26"/>
    </p:embeddedFont>
    <p:embeddedFont>
      <p:font typeface="Average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990000"/>
    <a:srgbClr val="6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299" autoAdjust="0"/>
  </p:normalViewPr>
  <p:slideViewPr>
    <p:cSldViewPr snapToGrid="0" showGuides="1">
      <p:cViewPr>
        <p:scale>
          <a:sx n="100" d="100"/>
          <a:sy n="100" d="100"/>
        </p:scale>
        <p:origin x="1716" y="5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For certain pair of (</a:t>
            </a:r>
            <a:r>
              <a:rPr lang="en-US" i="0" dirty="0" err="1"/>
              <a:t>a,b</a:t>
            </a:r>
            <a:r>
              <a:rPr lang="en-US" i="0" dirty="0"/>
              <a:t>) parameters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i="0" dirty="0"/>
              <a:t>Match the notations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i="0" dirty="0"/>
              <a:t>Need a sigma-delta portrait</a:t>
            </a:r>
            <a:endParaRPr i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Sigma-delta trajectory. Fixed a and b, sweep I </a:t>
            </a:r>
            <a:endParaRPr i="0" dirty="0"/>
          </a:p>
        </p:txBody>
      </p:sp>
    </p:spTree>
    <p:extLst>
      <p:ext uri="{BB962C8B-B14F-4D97-AF65-F5344CB8AC3E}">
        <p14:creationId xmlns:p14="http://schemas.microsoft.com/office/powerpoint/2010/main" val="1841629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i="0" dirty="0"/>
          </a:p>
        </p:txBody>
      </p:sp>
    </p:spTree>
    <p:extLst>
      <p:ext uri="{BB962C8B-B14F-4D97-AF65-F5344CB8AC3E}">
        <p14:creationId xmlns:p14="http://schemas.microsoft.com/office/powerpoint/2010/main" val="219918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496A-E8AF-4518-BD9D-EBFDA4C19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537CE-50D9-45CE-AD28-C9ECD22A3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E9A9-7B5B-47C4-9040-ECD4C249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E5B6D-D951-4A69-8AE6-44B07DE8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DBE1F-D7D5-48B1-B36B-1C1E84B9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77144046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923A-B8FF-4973-ADB9-E4710789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25D55-3024-4E7E-ABFD-1BA6F2A2D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66FD0-5036-4B22-A5DD-43DA3BD8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E588B-7CBC-4B6B-8F8A-8B0D9123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D3CDD-B6CE-4D2E-9706-A881402A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1249340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38C875-F7F1-4855-AC4A-2715EDF7F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F7FF1-5D80-4FD1-8B85-C35AD59CB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BBA25-3956-4BAE-9A9D-3AA3A34A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96C4C-F7FD-4E35-B620-11C04A91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C19F1-877F-4EF7-8A76-655F06E30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6551526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38D1E-3739-4F86-B9A5-F3D8F6DA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B3DD7-CCE9-4987-AB5A-4C6FE10C1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FD894-43D1-4817-A0E4-FDE7900D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537BB-C16E-4D30-9DF6-7E4535909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7CDC5-65BB-4418-93ED-2D5AA51A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72803347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74788-193C-4197-876F-0C7EBE3BC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CF6EA-BF32-4AD6-8AA5-1BC6C3D37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C0BCF-0760-4C18-9DCC-5A8AED582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BCE83-3A3F-4C1B-8104-B3D47A1B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2111A-A830-4CB8-B122-CB71504D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913661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1DB1F-BF29-4D54-8D0B-040548129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569FB-27E8-43E9-96EE-2A388A412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F7983-E5FC-450D-AC18-6943F9F13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AA903-A7ED-497D-B10D-51B672B44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F64E6-DA7F-4B77-82CA-E5707E492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EE486-4663-4374-AAFE-65959832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0273634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E13DB-08AF-4FA6-AF36-5B09524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F2250-2062-4A9D-9CC2-BD82970E0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0D41D-44D0-4908-85DD-E07A460A6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F3D40-66F9-4FCF-8B44-31603E02B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62A82-B6FC-4540-9FCD-B7205172A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64B80E-B50A-46DD-B1FE-BCC9BDF2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CC333-135B-4053-A605-A064A50AB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C7EAED-70CF-4B22-BD88-774D8798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89407274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28C6-407C-4310-A2CD-2237268D0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3CAB9-790E-45D1-9D8E-77531E19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65F70-ECC4-4855-A5CD-6ABCD222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7B836-1B63-4DFA-A8CE-A2924F2C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4310617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AFD9DD-37A1-486A-92AE-CF108FE4F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49526-195A-4BC8-9E55-C0DAE70B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17F88-3561-4B0B-8327-C9C06BBA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295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ED6F-6A86-4978-A476-B713D18A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86F39-FD47-4827-A9FB-B096B50AE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F6155-4A3B-4775-A507-05DA9383F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7102D-31D1-4C18-A543-20821713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0EB38-57E6-47EB-A062-83770711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F549F-1D57-401C-BF1D-581B64EF4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96584799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BDDF-C605-49B9-BD4E-AB61D52F3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F8CEA4-40B6-41A7-8F0B-081A58C657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092EF-B5FF-40C8-943C-D05114992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94237-E398-4075-91B2-45738894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1E46A-87A0-44D4-BED4-A3AFF6DF7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DD2BB-3358-4427-93EC-CEE4A428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27229115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EA40F6-424E-4B38-8433-F0FE5C1B5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6D1FB-A1AD-4F4E-B58C-5158DC82F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FB4A5-7950-4F5B-A5ED-431F379A3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B2EAB-A260-4AB6-A2F0-E22C69E67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F510-C226-49FF-ADE5-2A625B642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98675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emf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71250" y="990800"/>
            <a:ext cx="7801500" cy="1356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Switching Behavior of Izhikevich Model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Yoon JaeHong, Zhongxi Li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2017 Nov</a:t>
            </a:r>
            <a:r>
              <a:rPr lang="en-US" sz="2400" dirty="0"/>
              <a:t>ember</a:t>
            </a:r>
            <a:endParaRPr lang="e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Path 2: Bifurcation analysis</a:t>
            </a:r>
            <a:endParaRPr lang="e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07A0-5D03-4B50-82C6-34EDF0A1F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more parameters that enables </a:t>
            </a:r>
            <a:r>
              <a:rPr lang="en-US" dirty="0" err="1"/>
              <a:t>Hopf</a:t>
            </a:r>
            <a:r>
              <a:rPr lang="en-US" dirty="0"/>
              <a:t>-bifurcation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D8C931F-525F-4259-9ED5-6F3927AA75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0475824"/>
              </p:ext>
            </p:extLst>
          </p:nvPr>
        </p:nvGraphicFramePr>
        <p:xfrm>
          <a:off x="1050019" y="2761595"/>
          <a:ext cx="2034772" cy="857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4" imgW="1536480" imgH="647640" progId="Equation.DSMT4">
                  <p:embed/>
                </p:oleObj>
              </mc:Choice>
              <mc:Fallback>
                <p:oleObj name="Equation" r:id="rId4" imgW="1536480" imgH="647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0019" y="2761595"/>
                        <a:ext cx="2034772" cy="857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DC244DD-8619-450C-A6F2-9F575BC4402A}"/>
              </a:ext>
            </a:extLst>
          </p:cNvPr>
          <p:cNvSpPr txBox="1"/>
          <p:nvPr/>
        </p:nvSpPr>
        <p:spPr>
          <a:xfrm>
            <a:off x="1345906" y="1988581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98CB7-D049-43D7-9318-914497B0DCA5}"/>
              </a:ext>
            </a:extLst>
          </p:cNvPr>
          <p:cNvCxnSpPr>
            <a:stCxn id="6" idx="2"/>
          </p:cNvCxnSpPr>
          <p:nvPr/>
        </p:nvCxnSpPr>
        <p:spPr>
          <a:xfrm flipH="1">
            <a:off x="1832577" y="2357913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E62DB4-E14F-4702-9EAF-29CBC11A0BC8}"/>
              </a:ext>
            </a:extLst>
          </p:cNvPr>
          <p:cNvCxnSpPr/>
          <p:nvPr/>
        </p:nvCxnSpPr>
        <p:spPr>
          <a:xfrm flipH="1">
            <a:off x="1832576" y="3544464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C5344D-34B0-438E-92FE-DEFD72EBAC0F}"/>
              </a:ext>
            </a:extLst>
          </p:cNvPr>
          <p:cNvSpPr txBox="1"/>
          <p:nvPr/>
        </p:nvSpPr>
        <p:spPr>
          <a:xfrm>
            <a:off x="1345904" y="3885181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(a, b) curve</a:t>
            </a:r>
            <a:endParaRPr lang="en-US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4CD6531-300C-40C8-9717-596675A1A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550" y="1988581"/>
            <a:ext cx="3244500" cy="24500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C2C1CE-D9E1-41B1-B8FF-CB2F2F77D464}"/>
              </a:ext>
            </a:extLst>
          </p:cNvPr>
          <p:cNvCxnSpPr/>
          <p:nvPr/>
        </p:nvCxnSpPr>
        <p:spPr>
          <a:xfrm>
            <a:off x="5776840" y="2424217"/>
            <a:ext cx="326115" cy="760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BB51FC-54A3-4B70-936F-1690D9EB86B3}"/>
              </a:ext>
            </a:extLst>
          </p:cNvPr>
          <p:cNvSpPr txBox="1"/>
          <p:nvPr/>
        </p:nvSpPr>
        <p:spPr>
          <a:xfrm>
            <a:off x="5939897" y="3185152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CF72BF-08E4-48E3-9AD2-FE45CB979A05}"/>
              </a:ext>
            </a:extLst>
          </p:cNvPr>
          <p:cNvSpPr txBox="1"/>
          <p:nvPr/>
        </p:nvSpPr>
        <p:spPr>
          <a:xfrm>
            <a:off x="5373717" y="2173201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0.2</a:t>
            </a:r>
          </a:p>
        </p:txBody>
      </p:sp>
    </p:spTree>
    <p:extLst>
      <p:ext uri="{BB962C8B-B14F-4D97-AF65-F5344CB8AC3E}">
        <p14:creationId xmlns:p14="http://schemas.microsoft.com/office/powerpoint/2010/main" val="3488268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F5D782-2D36-43A6-85BA-02E5A83B0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0" y="219750"/>
            <a:ext cx="6279000" cy="4704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C36036-0561-427F-9D82-7C28E718CD0E}"/>
              </a:ext>
            </a:extLst>
          </p:cNvPr>
          <p:cNvCxnSpPr>
            <a:cxnSpLocks/>
          </p:cNvCxnSpPr>
          <p:nvPr/>
        </p:nvCxnSpPr>
        <p:spPr>
          <a:xfrm>
            <a:off x="1375665" y="2041968"/>
            <a:ext cx="534019" cy="1246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4B26DD-A6AD-45F0-91C3-805E98CA74B4}"/>
              </a:ext>
            </a:extLst>
          </p:cNvPr>
          <p:cNvSpPr txBox="1"/>
          <p:nvPr/>
        </p:nvSpPr>
        <p:spPr>
          <a:xfrm>
            <a:off x="1741213" y="3290083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0D869-8B1B-421C-A581-E3143BE3E165}"/>
              </a:ext>
            </a:extLst>
          </p:cNvPr>
          <p:cNvSpPr txBox="1"/>
          <p:nvPr/>
        </p:nvSpPr>
        <p:spPr>
          <a:xfrm>
            <a:off x="972542" y="1790952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401B99-C084-4C10-B938-741DD1D6BA0C}"/>
              </a:ext>
            </a:extLst>
          </p:cNvPr>
          <p:cNvCxnSpPr/>
          <p:nvPr/>
        </p:nvCxnSpPr>
        <p:spPr>
          <a:xfrm>
            <a:off x="2740158" y="3288012"/>
            <a:ext cx="4347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A376B51-F80B-49E3-B208-65C620E6385B}"/>
              </a:ext>
            </a:extLst>
          </p:cNvPr>
          <p:cNvSpPr txBox="1"/>
          <p:nvPr/>
        </p:nvSpPr>
        <p:spPr>
          <a:xfrm>
            <a:off x="3257319" y="310334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&lt; 0.2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FF9CEC-5DDE-4203-929F-1ADD49A43FE8}"/>
              </a:ext>
            </a:extLst>
          </p:cNvPr>
          <p:cNvCxnSpPr/>
          <p:nvPr/>
        </p:nvCxnSpPr>
        <p:spPr>
          <a:xfrm>
            <a:off x="4042818" y="3288012"/>
            <a:ext cx="434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3A19EC-6B01-4D95-80D3-32C12DC74B1B}"/>
              </a:ext>
            </a:extLst>
          </p:cNvPr>
          <p:cNvSpPr txBox="1"/>
          <p:nvPr/>
        </p:nvSpPr>
        <p:spPr>
          <a:xfrm>
            <a:off x="4559979" y="310334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&gt; 0.2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3C44F02-AFD6-4FAB-8A13-63FF52815044}"/>
              </a:ext>
            </a:extLst>
          </p:cNvPr>
          <p:cNvGrpSpPr/>
          <p:nvPr/>
        </p:nvGrpSpPr>
        <p:grpSpPr>
          <a:xfrm>
            <a:off x="2755458" y="3665407"/>
            <a:ext cx="334158" cy="76567"/>
            <a:chOff x="7414817" y="1588957"/>
            <a:chExt cx="334158" cy="7656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6D750F7-3F0C-4DCD-8862-2AF658C49166}"/>
                </a:ext>
              </a:extLst>
            </p:cNvPr>
            <p:cNvSpPr/>
            <p:nvPr/>
          </p:nvSpPr>
          <p:spPr>
            <a:xfrm>
              <a:off x="7674024" y="1590573"/>
              <a:ext cx="74951" cy="74951"/>
            </a:xfrm>
            <a:prstGeom prst="ellipse">
              <a:avLst/>
            </a:prstGeom>
            <a:solidFill>
              <a:srgbClr val="6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6CA0F69-02FD-4449-972C-0225495C21BC}"/>
                </a:ext>
              </a:extLst>
            </p:cNvPr>
            <p:cNvSpPr/>
            <p:nvPr/>
          </p:nvSpPr>
          <p:spPr>
            <a:xfrm>
              <a:off x="7414817" y="1588957"/>
              <a:ext cx="74951" cy="749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ABB2DF2-9339-491D-9B22-7C1AAA838988}"/>
                </a:ext>
              </a:extLst>
            </p:cNvPr>
            <p:cNvSpPr/>
            <p:nvPr/>
          </p:nvSpPr>
          <p:spPr>
            <a:xfrm>
              <a:off x="7544420" y="1588957"/>
              <a:ext cx="74951" cy="74951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1655616-49F6-4FD3-8CAD-F9D90601CF30}"/>
              </a:ext>
            </a:extLst>
          </p:cNvPr>
          <p:cNvSpPr txBox="1"/>
          <p:nvPr/>
        </p:nvSpPr>
        <p:spPr>
          <a:xfrm>
            <a:off x="3294910" y="3505716"/>
            <a:ext cx="2584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Genetic algorithm findings with I switching between 0.2 and 0.35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B06BAE-B778-441E-B6DF-A3DA3D9B3D10}"/>
              </a:ext>
            </a:extLst>
          </p:cNvPr>
          <p:cNvSpPr txBox="1"/>
          <p:nvPr/>
        </p:nvSpPr>
        <p:spPr>
          <a:xfrm>
            <a:off x="6115051" y="640081"/>
            <a:ext cx="289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Two interesting observations: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Majority of optimization results lie within the theoretical prediction (I &lt; 0.2)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There are some outliers, which somehow locate in I &gt; 0.2 (see red lines)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Even with I &lt; 0.2, some theoretical predictions </a:t>
            </a:r>
            <a:r>
              <a:rPr lang="en-US" sz="1200" b="1" u="sng" dirty="0"/>
              <a:t>does not </a:t>
            </a:r>
            <a:r>
              <a:rPr lang="en-US" sz="1200" dirty="0"/>
              <a:t>produce switching effect. For instance</a:t>
            </a:r>
          </a:p>
          <a:p>
            <a:r>
              <a:rPr lang="en-US" sz="1200" dirty="0"/>
              <a:t>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D8370D-8FDE-4746-A43C-4806122CFFFE}"/>
              </a:ext>
            </a:extLst>
          </p:cNvPr>
          <p:cNvSpPr/>
          <p:nvPr/>
        </p:nvSpPr>
        <p:spPr>
          <a:xfrm>
            <a:off x="5181600" y="2403945"/>
            <a:ext cx="571500" cy="361950"/>
          </a:xfrm>
          <a:prstGeom prst="ellipse">
            <a:avLst/>
          </a:prstGeom>
          <a:solidFill>
            <a:srgbClr val="00B0F0">
              <a:alpha val="30196"/>
            </a:srgbClr>
          </a:solidFill>
          <a:ln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5C04B9A-C3C0-4A4F-A9E4-B513F47A0E9B}"/>
              </a:ext>
            </a:extLst>
          </p:cNvPr>
          <p:cNvCxnSpPr>
            <a:endCxn id="30" idx="7"/>
          </p:cNvCxnSpPr>
          <p:nvPr/>
        </p:nvCxnSpPr>
        <p:spPr>
          <a:xfrm flipH="1">
            <a:off x="5669406" y="2067951"/>
            <a:ext cx="1569594" cy="38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909B06FE-F11F-4F72-A26E-4D0C4620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46" y="2538742"/>
            <a:ext cx="2289029" cy="102834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1495899-FBE4-45E6-BF84-7DB5A042A22E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5753100" y="2584920"/>
            <a:ext cx="720150" cy="337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B49A529-FF6F-4A63-AE33-FB03468C96A1}"/>
              </a:ext>
            </a:extLst>
          </p:cNvPr>
          <p:cNvSpPr txBox="1"/>
          <p:nvPr/>
        </p:nvSpPr>
        <p:spPr>
          <a:xfrm>
            <a:off x="6118193" y="3545278"/>
            <a:ext cx="2892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 = 0.4448, b = 0.2584, I(potentiation) = 0.2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4A3D85-B45E-49C0-8ACF-D646342308B0}"/>
              </a:ext>
            </a:extLst>
          </p:cNvPr>
          <p:cNvSpPr txBox="1"/>
          <p:nvPr/>
        </p:nvSpPr>
        <p:spPr>
          <a:xfrm>
            <a:off x="7022971" y="3967381"/>
            <a:ext cx="718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Why?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AEB5087-DC46-4430-829A-562049A6CAC4}"/>
              </a:ext>
            </a:extLst>
          </p:cNvPr>
          <p:cNvSpPr/>
          <p:nvPr/>
        </p:nvSpPr>
        <p:spPr>
          <a:xfrm>
            <a:off x="4415792" y="1464054"/>
            <a:ext cx="1149538" cy="361950"/>
          </a:xfrm>
          <a:prstGeom prst="ellipse">
            <a:avLst/>
          </a:prstGeom>
          <a:solidFill>
            <a:srgbClr val="00B0F0">
              <a:alpha val="30196"/>
            </a:srgbClr>
          </a:solidFill>
          <a:ln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DA269A-F445-42D0-97F4-20C7C1C3B7E3}"/>
              </a:ext>
            </a:extLst>
          </p:cNvPr>
          <p:cNvCxnSpPr>
            <a:cxnSpLocks/>
          </p:cNvCxnSpPr>
          <p:nvPr/>
        </p:nvCxnSpPr>
        <p:spPr>
          <a:xfrm flipH="1">
            <a:off x="5558849" y="1336085"/>
            <a:ext cx="680026" cy="19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172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F5D782-2D36-43A6-85BA-02E5A83B0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63" y="442457"/>
            <a:ext cx="2605505" cy="195195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2ED8370D-8FDE-4746-A43C-4806122CFFFE}"/>
              </a:ext>
            </a:extLst>
          </p:cNvPr>
          <p:cNvSpPr/>
          <p:nvPr/>
        </p:nvSpPr>
        <p:spPr>
          <a:xfrm>
            <a:off x="2391597" y="1366804"/>
            <a:ext cx="260983" cy="194500"/>
          </a:xfrm>
          <a:prstGeom prst="ellipse">
            <a:avLst/>
          </a:prstGeom>
          <a:solidFill>
            <a:srgbClr val="00B0F0">
              <a:alpha val="30196"/>
            </a:srgbClr>
          </a:solidFill>
          <a:ln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5C04B9A-C3C0-4A4F-A9E4-B513F47A0E9B}"/>
              </a:ext>
            </a:extLst>
          </p:cNvPr>
          <p:cNvCxnSpPr>
            <a:cxnSpLocks/>
            <a:endCxn id="30" idx="7"/>
          </p:cNvCxnSpPr>
          <p:nvPr/>
        </p:nvCxnSpPr>
        <p:spPr>
          <a:xfrm flipH="1">
            <a:off x="2614360" y="1090691"/>
            <a:ext cx="721129" cy="304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909B06FE-F11F-4F72-A26E-4D0C4620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627" y="1297131"/>
            <a:ext cx="2289029" cy="102834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1495899-FBE4-45E6-BF84-7DB5A042A22E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2652580" y="1464054"/>
            <a:ext cx="1030667" cy="421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B49A529-FF6F-4A63-AE33-FB03468C96A1}"/>
              </a:ext>
            </a:extLst>
          </p:cNvPr>
          <p:cNvSpPr txBox="1"/>
          <p:nvPr/>
        </p:nvSpPr>
        <p:spPr>
          <a:xfrm>
            <a:off x="3308912" y="2268575"/>
            <a:ext cx="3041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 = 0.4448, b = 0.2584, </a:t>
            </a:r>
            <a:r>
              <a:rPr lang="en-US" sz="1200" dirty="0" err="1"/>
              <a:t>I</a:t>
            </a:r>
            <a:r>
              <a:rPr lang="en-US" sz="1200" baseline="-25000" dirty="0" err="1"/>
              <a:t>potentiation</a:t>
            </a:r>
            <a:r>
              <a:rPr lang="en-US" sz="1200" baseline="-25000" dirty="0"/>
              <a:t>/stim.</a:t>
            </a:r>
            <a:r>
              <a:rPr lang="en-US" sz="1200" dirty="0"/>
              <a:t> = 0.2/0.4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47C47-2347-42CD-9046-B481EC5E87C7}"/>
              </a:ext>
            </a:extLst>
          </p:cNvPr>
          <p:cNvSpPr txBox="1"/>
          <p:nvPr/>
        </p:nvSpPr>
        <p:spPr>
          <a:xfrm>
            <a:off x="6238875" y="3967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0B9834-2957-42FC-B66E-1ADE591EA7F2}"/>
              </a:ext>
            </a:extLst>
          </p:cNvPr>
          <p:cNvSpPr/>
          <p:nvPr/>
        </p:nvSpPr>
        <p:spPr>
          <a:xfrm>
            <a:off x="2652580" y="1823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Even with I &lt; 0.2, some theoretical predictions </a:t>
            </a:r>
            <a:r>
              <a:rPr lang="en-US" b="1" u="sng" dirty="0"/>
              <a:t>does not </a:t>
            </a:r>
            <a:r>
              <a:rPr lang="en-US" dirty="0"/>
              <a:t>produce switching effect. For instance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E5AB43-5AF1-4B3B-8E79-D27E54501813}"/>
              </a:ext>
            </a:extLst>
          </p:cNvPr>
          <p:cNvSpPr txBox="1"/>
          <p:nvPr/>
        </p:nvSpPr>
        <p:spPr>
          <a:xfrm>
            <a:off x="446984" y="2492394"/>
            <a:ext cx="387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not because of the weak stimulation/potentiation current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3575F6-C024-44B6-B6FC-982612311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02" y="3138725"/>
            <a:ext cx="2796678" cy="129276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D454B92-52C9-4090-A78C-1D2DF04E8B45}"/>
              </a:ext>
            </a:extLst>
          </p:cNvPr>
          <p:cNvSpPr txBox="1"/>
          <p:nvPr/>
        </p:nvSpPr>
        <p:spPr>
          <a:xfrm>
            <a:off x="627289" y="4431490"/>
            <a:ext cx="3041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 = 0.4448, b = 0.2584, </a:t>
            </a:r>
            <a:r>
              <a:rPr lang="en-US" sz="1200" dirty="0" err="1"/>
              <a:t>I</a:t>
            </a:r>
            <a:r>
              <a:rPr lang="en-US" sz="1200" baseline="-25000" dirty="0" err="1"/>
              <a:t>potentiation</a:t>
            </a:r>
            <a:r>
              <a:rPr lang="en-US" sz="1200" baseline="-25000" dirty="0"/>
              <a:t>/stim.</a:t>
            </a:r>
            <a:r>
              <a:rPr lang="en-US" sz="1200" dirty="0"/>
              <a:t> = 0.4/1.0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27978-4D1A-46AC-BA41-09554869E496}"/>
              </a:ext>
            </a:extLst>
          </p:cNvPr>
          <p:cNvSpPr txBox="1"/>
          <p:nvPr/>
        </p:nvSpPr>
        <p:spPr>
          <a:xfrm>
            <a:off x="424975" y="4681835"/>
            <a:ext cx="2227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Implies that the </a:t>
            </a:r>
            <a:r>
              <a:rPr lang="en-US" sz="1200" dirty="0" err="1"/>
              <a:t>hopf</a:t>
            </a:r>
            <a:r>
              <a:rPr lang="en-US" sz="1200" dirty="0"/>
              <a:t>-bifurcation already happened at I = 0.35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2EDD2159-F0AF-4EBA-923F-6D51A49E4C1B}"/>
              </a:ext>
            </a:extLst>
          </p:cNvPr>
          <p:cNvSpPr/>
          <p:nvPr/>
        </p:nvSpPr>
        <p:spPr>
          <a:xfrm rot="5400000">
            <a:off x="1380631" y="4060297"/>
            <a:ext cx="45719" cy="125066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7D19AC-70F6-4DD2-A2AC-8F574D280800}"/>
              </a:ext>
            </a:extLst>
          </p:cNvPr>
          <p:cNvSpPr txBox="1"/>
          <p:nvPr/>
        </p:nvSpPr>
        <p:spPr>
          <a:xfrm>
            <a:off x="6350450" y="1627285"/>
            <a:ext cx="34956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/* latest update */</a:t>
            </a:r>
          </a:p>
          <a:p>
            <a:r>
              <a:rPr lang="en-US" sz="1000" dirty="0"/>
              <a:t>For I = 0.4, a = 0.4448, b = 0.2584, there are something weird: both fixed points are shown to be unstable; however, the state variable somehow stays somewhere else. And this quiescent location is not even a fixed point!</a:t>
            </a:r>
          </a:p>
        </p:txBody>
      </p:sp>
      <p:pic>
        <p:nvPicPr>
          <p:cNvPr id="3074" name="Picture 2" descr="https://scontent-iad3-1.xx.fbcdn.net/v/t34.0-12/24252006_523598981330181_1823168769_n.png?oh=9e2bf6e9368ea5459f7b6388eca1bad9&amp;oe=5A209C32">
            <a:extLst>
              <a:ext uri="{FF2B5EF4-FFF2-40B4-BE49-F238E27FC236}">
                <a16:creationId xmlns:a16="http://schemas.microsoft.com/office/drawing/2014/main" id="{60E24949-9094-4187-9276-BD86AA09E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507" y="2532226"/>
            <a:ext cx="2604155" cy="250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E7168C-A3E9-4DBF-A86A-0B5FE07BB185}"/>
              </a:ext>
            </a:extLst>
          </p:cNvPr>
          <p:cNvCxnSpPr/>
          <p:nvPr/>
        </p:nvCxnSpPr>
        <p:spPr>
          <a:xfrm flipH="1">
            <a:off x="4486275" y="95250"/>
            <a:ext cx="2924175" cy="4817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59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11610-512F-4B54-A7DB-EF496ADD6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BF896-9A6D-452A-AE2C-CA2031251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Goal, background, 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Demo of the </a:t>
            </a:r>
            <a:r>
              <a:rPr lang="en-US" dirty="0" err="1"/>
              <a:t>Izhikevich</a:t>
            </a:r>
            <a:r>
              <a:rPr lang="en-US" dirty="0"/>
              <a:t> switching behavior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Valid parameters (a, b) via genetic algorithm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Setting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Goal function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Analytical solution of (a, b)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Discussion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Extension to multiple neurons</a:t>
            </a:r>
          </a:p>
        </p:txBody>
      </p:sp>
    </p:spTree>
    <p:extLst>
      <p:ext uri="{BB962C8B-B14F-4D97-AF65-F5344CB8AC3E}">
        <p14:creationId xmlns:p14="http://schemas.microsoft.com/office/powerpoint/2010/main" val="366170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754-900D-42D9-9E04-A09AFD4A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73EF4-CE4E-45C0-8474-6984A6A70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lang="en" sz="2400" dirty="0">
                <a:latin typeface="Lato"/>
                <a:ea typeface="Lato"/>
                <a:cs typeface="Lato"/>
                <a:sym typeface="Lato"/>
              </a:rPr>
              <a:t>Find and explain a set of parameters such that one Izhikevich-type neuron can exhibit switching (or memory) behavior.</a:t>
            </a:r>
            <a:endParaRPr lang="en-US" dirty="0"/>
          </a:p>
        </p:txBody>
      </p:sp>
      <p:pic>
        <p:nvPicPr>
          <p:cNvPr id="4" name="Shape 67">
            <a:extLst>
              <a:ext uri="{FF2B5EF4-FFF2-40B4-BE49-F238E27FC236}">
                <a16:creationId xmlns:a16="http://schemas.microsoft.com/office/drawing/2014/main" id="{DA63010A-7359-4EEF-958E-E12394756A9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33665" y="3021800"/>
            <a:ext cx="185737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68">
            <a:extLst>
              <a:ext uri="{FF2B5EF4-FFF2-40B4-BE49-F238E27FC236}">
                <a16:creationId xmlns:a16="http://schemas.microsoft.com/office/drawing/2014/main" id="{699900CC-2C2E-48EA-8F93-FE9B587FC86B}"/>
              </a:ext>
            </a:extLst>
          </p:cNvPr>
          <p:cNvSpPr txBox="1"/>
          <p:nvPr/>
        </p:nvSpPr>
        <p:spPr>
          <a:xfrm>
            <a:off x="1233665" y="2668700"/>
            <a:ext cx="21471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Izhikevich model</a:t>
            </a:r>
          </a:p>
        </p:txBody>
      </p:sp>
      <p:pic>
        <p:nvPicPr>
          <p:cNvPr id="6" name="Shape 69">
            <a:extLst>
              <a:ext uri="{FF2B5EF4-FFF2-40B4-BE49-F238E27FC236}">
                <a16:creationId xmlns:a16="http://schemas.microsoft.com/office/drawing/2014/main" id="{C10CD4F4-1903-4FEB-B0F2-145D92D7C6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395" y="3047975"/>
            <a:ext cx="2889835" cy="12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0">
            <a:extLst>
              <a:ext uri="{FF2B5EF4-FFF2-40B4-BE49-F238E27FC236}">
                <a16:creationId xmlns:a16="http://schemas.microsoft.com/office/drawing/2014/main" id="{41C13F87-B237-41BE-AF42-6520B79650D1}"/>
              </a:ext>
            </a:extLst>
          </p:cNvPr>
          <p:cNvSpPr txBox="1"/>
          <p:nvPr/>
        </p:nvSpPr>
        <p:spPr>
          <a:xfrm>
            <a:off x="4729645" y="2668700"/>
            <a:ext cx="21471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Switching behavior </a:t>
            </a:r>
          </a:p>
        </p:txBody>
      </p:sp>
      <p:sp>
        <p:nvSpPr>
          <p:cNvPr id="8" name="Shape 71">
            <a:extLst>
              <a:ext uri="{FF2B5EF4-FFF2-40B4-BE49-F238E27FC236}">
                <a16:creationId xmlns:a16="http://schemas.microsoft.com/office/drawing/2014/main" id="{CA1385F9-5940-4D8D-8BAC-C277F591A6D8}"/>
              </a:ext>
            </a:extLst>
          </p:cNvPr>
          <p:cNvSpPr txBox="1"/>
          <p:nvPr/>
        </p:nvSpPr>
        <p:spPr>
          <a:xfrm>
            <a:off x="4729645" y="2845250"/>
            <a:ext cx="836100" cy="32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 dirty="0">
                <a:solidFill>
                  <a:srgbClr val="FF0000"/>
                </a:solidFill>
              </a:rPr>
              <a:t>Turn on</a:t>
            </a:r>
          </a:p>
        </p:txBody>
      </p:sp>
      <p:sp>
        <p:nvSpPr>
          <p:cNvPr id="9" name="Shape 72">
            <a:extLst>
              <a:ext uri="{FF2B5EF4-FFF2-40B4-BE49-F238E27FC236}">
                <a16:creationId xmlns:a16="http://schemas.microsoft.com/office/drawing/2014/main" id="{6CD01438-B4B0-466D-A2A6-365E933F25EA}"/>
              </a:ext>
            </a:extLst>
          </p:cNvPr>
          <p:cNvSpPr txBox="1"/>
          <p:nvPr/>
        </p:nvSpPr>
        <p:spPr>
          <a:xfrm>
            <a:off x="5742670" y="3288200"/>
            <a:ext cx="836100" cy="32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rgbClr val="FF0000"/>
                </a:solidFill>
              </a:rPr>
              <a:t>Turn off</a:t>
            </a:r>
          </a:p>
        </p:txBody>
      </p:sp>
    </p:spTree>
    <p:extLst>
      <p:ext uri="{BB962C8B-B14F-4D97-AF65-F5344CB8AC3E}">
        <p14:creationId xmlns:p14="http://schemas.microsoft.com/office/powerpoint/2010/main" val="582781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03F4-E00F-46C0-B17D-160FBCBC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200" dirty="0"/>
              <a:t>Motivation and 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23EFE-9847-4AC4-8F4F-BD3559791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Motivation: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We believe biological working memory can be carried out by a single neuron with a clean mathematical interpretation.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Challenges: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The Izhikevich model is defined in a hybrid manner. The conditions make the model discontinuous.</a:t>
            </a:r>
          </a:p>
          <a:p>
            <a:endParaRPr lang="en-US" dirty="0"/>
          </a:p>
        </p:txBody>
      </p:sp>
      <p:pic>
        <p:nvPicPr>
          <p:cNvPr id="4" name="Shape 79">
            <a:extLst>
              <a:ext uri="{FF2B5EF4-FFF2-40B4-BE49-F238E27FC236}">
                <a16:creationId xmlns:a16="http://schemas.microsoft.com/office/drawing/2014/main" id="{2ED2C3AB-90F2-417E-8058-D4A3991BCA4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80029" y="3921700"/>
            <a:ext cx="185737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80">
            <a:extLst>
              <a:ext uri="{FF2B5EF4-FFF2-40B4-BE49-F238E27FC236}">
                <a16:creationId xmlns:a16="http://schemas.microsoft.com/office/drawing/2014/main" id="{822FD96E-9CF9-4977-AF7B-28C6B2DA0D3C}"/>
              </a:ext>
            </a:extLst>
          </p:cNvPr>
          <p:cNvSpPr/>
          <p:nvPr/>
        </p:nvSpPr>
        <p:spPr>
          <a:xfrm>
            <a:off x="6819929" y="4577300"/>
            <a:ext cx="1593300" cy="442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03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25" y="2712000"/>
            <a:ext cx="1291275" cy="8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207688" y="2301100"/>
            <a:ext cx="15969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Izhikevich model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188" y="2683100"/>
            <a:ext cx="2000120" cy="8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1890200" y="2301100"/>
            <a:ext cx="23496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Define switching behavior </a:t>
            </a:r>
          </a:p>
        </p:txBody>
      </p:sp>
      <p:sp>
        <p:nvSpPr>
          <p:cNvPr id="90" name="Shape 90"/>
          <p:cNvSpPr/>
          <p:nvPr/>
        </p:nvSpPr>
        <p:spPr>
          <a:xfrm>
            <a:off x="1732700" y="3019038"/>
            <a:ext cx="230100" cy="193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91" name="Shape 91"/>
          <p:cNvSpPr/>
          <p:nvPr/>
        </p:nvSpPr>
        <p:spPr>
          <a:xfrm rot="-1798571">
            <a:off x="4232043" y="2582487"/>
            <a:ext cx="838804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92" name="Shape 92"/>
          <p:cNvSpPr/>
          <p:nvPr/>
        </p:nvSpPr>
        <p:spPr>
          <a:xfrm rot="1802995">
            <a:off x="4232071" y="3261966"/>
            <a:ext cx="838735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93" name="Shape 93"/>
          <p:cNvSpPr txBox="1"/>
          <p:nvPr/>
        </p:nvSpPr>
        <p:spPr>
          <a:xfrm>
            <a:off x="5062900" y="2097300"/>
            <a:ext cx="2147100" cy="61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Genetic algorithm → parameter set (a, b)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5153125" y="3212850"/>
            <a:ext cx="2147100" cy="61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Nonlinear dynamics analysis</a:t>
            </a:r>
          </a:p>
        </p:txBody>
      </p:sp>
      <p:sp>
        <p:nvSpPr>
          <p:cNvPr id="95" name="Shape 95"/>
          <p:cNvSpPr/>
          <p:nvPr/>
        </p:nvSpPr>
        <p:spPr>
          <a:xfrm rot="1802995">
            <a:off x="7019771" y="2628366"/>
            <a:ext cx="838735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96" name="Shape 96"/>
          <p:cNvSpPr/>
          <p:nvPr/>
        </p:nvSpPr>
        <p:spPr>
          <a:xfrm rot="-1798571">
            <a:off x="7019743" y="3298312"/>
            <a:ext cx="838804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97" name="Shape 97"/>
          <p:cNvSpPr txBox="1"/>
          <p:nvPr/>
        </p:nvSpPr>
        <p:spPr>
          <a:xfrm>
            <a:off x="7700000" y="2859750"/>
            <a:ext cx="16548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Explanation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63CB312-E8A6-4B6E-9F7C-866509CA4305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3200" dirty="0"/>
              <a:t>Motivation and Challenges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017E7-8BCF-4B28-8D1D-32E47097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1: 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B7E87-DBA0-436B-8141-D51BC6E08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lang="en-US" dirty="0"/>
              <a:t>Basic idea: select the best parameters from a pool of candidates. The best parameters then become parents of the next candidate generation.  </a:t>
            </a:r>
          </a:p>
        </p:txBody>
      </p:sp>
      <p:pic>
        <p:nvPicPr>
          <p:cNvPr id="1026" name="Picture 2" descr="http://3.bp.blogspot.com/-N_yrHnpMcjU/VNXykbeNyEI/AAAAAAAAAHk/ObHFW-C5wH0/s1600/flow.png">
            <a:extLst>
              <a:ext uri="{FF2B5EF4-FFF2-40B4-BE49-F238E27FC236}">
                <a16:creationId xmlns:a16="http://schemas.microsoft.com/office/drawing/2014/main" id="{CE36C2AB-12AD-43DD-ADDE-E8B95A08D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48" y="2234134"/>
            <a:ext cx="3235503" cy="27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530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FB105-6F74-46E7-B5F5-C4138323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1: 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C632-FE99-4A75-990E-2C33EC502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6FA048C-2400-4954-930E-A5B755051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6891" y="1369219"/>
            <a:ext cx="3510217" cy="262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8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5197475" cy="7683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Path 2: Bifurcation analysis</a:t>
            </a:r>
            <a:endParaRPr lang="e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0399E-E630-4C03-92FC-FF00B1185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8000"/>
            <a:ext cx="9144000" cy="2283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2430B-B56F-4903-B14F-E67C9B3D5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8" y="3354644"/>
            <a:ext cx="1794000" cy="134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39AA09-F987-42A6-9507-4CDFBA3CD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658" y="3354644"/>
            <a:ext cx="1794000" cy="134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553EE9-BFE8-4DB6-A62B-0786BF341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2400" y="3354644"/>
            <a:ext cx="1794000" cy="134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A03AC6-F363-4E9C-A054-77E108EBE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4142" y="3354644"/>
            <a:ext cx="1794000" cy="134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CEF49C-4F37-4C71-B57B-C283C481A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8142" y="3354644"/>
            <a:ext cx="1794000" cy="134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752E7A-F466-4AA8-89D7-5DA8D95E5542}"/>
              </a:ext>
            </a:extLst>
          </p:cNvPr>
          <p:cNvSpPr txBox="1"/>
          <p:nvPr/>
        </p:nvSpPr>
        <p:spPr>
          <a:xfrm>
            <a:off x="2076912" y="15360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C4DE61-9967-40B2-800E-BC3985820C08}"/>
              </a:ext>
            </a:extLst>
          </p:cNvPr>
          <p:cNvSpPr txBox="1"/>
          <p:nvPr/>
        </p:nvSpPr>
        <p:spPr>
          <a:xfrm>
            <a:off x="2665632" y="9173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E2A9B6-60A6-47E2-8F00-2C73879C44A1}"/>
              </a:ext>
            </a:extLst>
          </p:cNvPr>
          <p:cNvSpPr txBox="1"/>
          <p:nvPr/>
        </p:nvSpPr>
        <p:spPr>
          <a:xfrm>
            <a:off x="3562632" y="153776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38F020-F4A7-4B7F-9434-F623A97C0F30}"/>
              </a:ext>
            </a:extLst>
          </p:cNvPr>
          <p:cNvSpPr txBox="1"/>
          <p:nvPr/>
        </p:nvSpPr>
        <p:spPr>
          <a:xfrm>
            <a:off x="4429974" y="15359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720875-B881-4463-BEDD-EAC0866062A6}"/>
              </a:ext>
            </a:extLst>
          </p:cNvPr>
          <p:cNvSpPr txBox="1"/>
          <p:nvPr/>
        </p:nvSpPr>
        <p:spPr>
          <a:xfrm>
            <a:off x="5773668" y="15359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CCC345-A2A9-4842-B0EB-56F034FE2FC4}"/>
              </a:ext>
            </a:extLst>
          </p:cNvPr>
          <p:cNvSpPr txBox="1"/>
          <p:nvPr/>
        </p:nvSpPr>
        <p:spPr>
          <a:xfrm>
            <a:off x="899987" y="335464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0F27EB-ABC6-4F71-8F41-640CD5234EBE}"/>
              </a:ext>
            </a:extLst>
          </p:cNvPr>
          <p:cNvSpPr txBox="1"/>
          <p:nvPr/>
        </p:nvSpPr>
        <p:spPr>
          <a:xfrm>
            <a:off x="2693987" y="335464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819534-4FCE-44F5-8A4C-129785F56033}"/>
              </a:ext>
            </a:extLst>
          </p:cNvPr>
          <p:cNvSpPr txBox="1"/>
          <p:nvPr/>
        </p:nvSpPr>
        <p:spPr>
          <a:xfrm>
            <a:off x="4480944" y="33546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2C2612-F839-4CD2-8CAD-DA9AA135446D}"/>
              </a:ext>
            </a:extLst>
          </p:cNvPr>
          <p:cNvSpPr txBox="1"/>
          <p:nvPr/>
        </p:nvSpPr>
        <p:spPr>
          <a:xfrm>
            <a:off x="6311895" y="33462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186B6F-04F9-4589-A1BA-CF0A754CA696}"/>
              </a:ext>
            </a:extLst>
          </p:cNvPr>
          <p:cNvSpPr txBox="1"/>
          <p:nvPr/>
        </p:nvSpPr>
        <p:spPr>
          <a:xfrm>
            <a:off x="8056686" y="33462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95205-F6A0-4FD6-8C71-5979B7126648}"/>
              </a:ext>
            </a:extLst>
          </p:cNvPr>
          <p:cNvSpPr txBox="1"/>
          <p:nvPr/>
        </p:nvSpPr>
        <p:spPr>
          <a:xfrm>
            <a:off x="1113657" y="4533922"/>
            <a:ext cx="6818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Observation: the switching behavior is associated to a </a:t>
            </a:r>
            <a:r>
              <a:rPr lang="en-US" dirty="0" err="1"/>
              <a:t>Hopf</a:t>
            </a:r>
            <a:r>
              <a:rPr lang="en-US" dirty="0"/>
              <a:t>-bifurcation</a:t>
            </a:r>
          </a:p>
          <a:p>
            <a:r>
              <a:rPr lang="en-US" dirty="0"/>
              <a:t>But where is the limit cycle?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5ECE0D-2638-4343-A308-FDB6380FA5F6}"/>
              </a:ext>
            </a:extLst>
          </p:cNvPr>
          <p:cNvSpPr txBox="1"/>
          <p:nvPr/>
        </p:nvSpPr>
        <p:spPr>
          <a:xfrm>
            <a:off x="576227" y="4144338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211CD1-E095-44F2-9846-97557A311246}"/>
              </a:ext>
            </a:extLst>
          </p:cNvPr>
          <p:cNvSpPr txBox="1"/>
          <p:nvPr/>
        </p:nvSpPr>
        <p:spPr>
          <a:xfrm>
            <a:off x="624672" y="397050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871FD4-E00C-400E-8EE0-08557E5ED90A}"/>
              </a:ext>
            </a:extLst>
          </p:cNvPr>
          <p:cNvSpPr txBox="1"/>
          <p:nvPr/>
        </p:nvSpPr>
        <p:spPr>
          <a:xfrm>
            <a:off x="2360964" y="387893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40F667-04D5-4D06-BA57-C41CE0D16BEF}"/>
              </a:ext>
            </a:extLst>
          </p:cNvPr>
          <p:cNvSpPr txBox="1"/>
          <p:nvPr/>
        </p:nvSpPr>
        <p:spPr>
          <a:xfrm>
            <a:off x="2300048" y="4176335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unstable spirals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B805CC-2CF6-4EB3-B5C9-17419287D8BD}"/>
              </a:ext>
            </a:extLst>
          </p:cNvPr>
          <p:cNvSpPr txBox="1"/>
          <p:nvPr/>
        </p:nvSpPr>
        <p:spPr>
          <a:xfrm>
            <a:off x="4154685" y="388473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555569-B378-4F04-A0B4-67526FD0338F}"/>
              </a:ext>
            </a:extLst>
          </p:cNvPr>
          <p:cNvSpPr txBox="1"/>
          <p:nvPr/>
        </p:nvSpPr>
        <p:spPr>
          <a:xfrm>
            <a:off x="4093769" y="4182129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94B2FA-25AF-44BD-AAAD-5EE57654D997}"/>
              </a:ext>
            </a:extLst>
          </p:cNvPr>
          <p:cNvSpPr txBox="1"/>
          <p:nvPr/>
        </p:nvSpPr>
        <p:spPr>
          <a:xfrm>
            <a:off x="5950027" y="387314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C54242-C6C1-488A-BB37-39CE435A9849}"/>
              </a:ext>
            </a:extLst>
          </p:cNvPr>
          <p:cNvSpPr txBox="1"/>
          <p:nvPr/>
        </p:nvSpPr>
        <p:spPr>
          <a:xfrm>
            <a:off x="5889111" y="4170541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403000-6C98-404C-8183-52AA6396BEF5}"/>
              </a:ext>
            </a:extLst>
          </p:cNvPr>
          <p:cNvSpPr txBox="1"/>
          <p:nvPr/>
        </p:nvSpPr>
        <p:spPr>
          <a:xfrm>
            <a:off x="7784645" y="389049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1CD151-5EFD-4A59-8FEB-0E841EE485D0}"/>
              </a:ext>
            </a:extLst>
          </p:cNvPr>
          <p:cNvSpPr txBox="1"/>
          <p:nvPr/>
        </p:nvSpPr>
        <p:spPr>
          <a:xfrm>
            <a:off x="7723729" y="4187892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Path 2: Bifurcation analysis</a:t>
            </a:r>
            <a:endParaRPr lang="e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07A0-5D03-4B50-82C6-34EDF0A1F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fixed (a, b), it is the stimulus current that drives the bifurcation.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65366-1B1A-42A2-B01E-3169EACD7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11059"/>
            <a:ext cx="3091663" cy="23161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32EFEA-0C31-42F7-9E79-5EB744669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73247"/>
            <a:ext cx="3939670" cy="238474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8F60F8-482E-4198-AFBD-BF5AB50AB1A6}"/>
              </a:ext>
            </a:extLst>
          </p:cNvPr>
          <p:cNvCxnSpPr>
            <a:cxnSpLocks/>
          </p:cNvCxnSpPr>
          <p:nvPr/>
        </p:nvCxnSpPr>
        <p:spPr>
          <a:xfrm flipH="1" flipV="1">
            <a:off x="7222214" y="3078683"/>
            <a:ext cx="496846" cy="223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FC02602-0732-4C5D-BD96-ACC46D7867B1}"/>
              </a:ext>
            </a:extLst>
          </p:cNvPr>
          <p:cNvSpPr txBox="1"/>
          <p:nvPr/>
        </p:nvSpPr>
        <p:spPr>
          <a:xfrm>
            <a:off x="7546418" y="3302139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0.15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B970B7-95E5-4610-92D1-3248F1616261}"/>
              </a:ext>
            </a:extLst>
          </p:cNvPr>
          <p:cNvSpPr txBox="1"/>
          <p:nvPr/>
        </p:nvSpPr>
        <p:spPr>
          <a:xfrm>
            <a:off x="6577486" y="2933903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0.35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83A72E8-CF9E-4B56-B5BC-34D7D9D3358E}"/>
              </a:ext>
            </a:extLst>
          </p:cNvPr>
          <p:cNvSpPr/>
          <p:nvPr/>
        </p:nvSpPr>
        <p:spPr>
          <a:xfrm>
            <a:off x="7403498" y="3235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3330D0-E7D0-4445-852E-5ADE3A1993F5}"/>
              </a:ext>
            </a:extLst>
          </p:cNvPr>
          <p:cNvSpPr txBox="1"/>
          <p:nvPr/>
        </p:nvSpPr>
        <p:spPr>
          <a:xfrm>
            <a:off x="6401347" y="3235000"/>
            <a:ext cx="1212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Hopf</a:t>
            </a:r>
            <a:r>
              <a:rPr lang="en-US" sz="1200" dirty="0"/>
              <a:t>-bifurcation</a:t>
            </a:r>
          </a:p>
        </p:txBody>
      </p:sp>
    </p:spTree>
    <p:extLst>
      <p:ext uri="{BB962C8B-B14F-4D97-AF65-F5344CB8AC3E}">
        <p14:creationId xmlns:p14="http://schemas.microsoft.com/office/powerpoint/2010/main" val="1893420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</TotalTime>
  <Words>524</Words>
  <Application>Microsoft Office PowerPoint</Application>
  <PresentationFormat>On-screen Show (16:9)</PresentationFormat>
  <Paragraphs>90</Paragraphs>
  <Slides>12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 Light</vt:lpstr>
      <vt:lpstr>Times New Roman</vt:lpstr>
      <vt:lpstr>Calibri</vt:lpstr>
      <vt:lpstr>Tahoma</vt:lpstr>
      <vt:lpstr>Arial</vt:lpstr>
      <vt:lpstr>Lato</vt:lpstr>
      <vt:lpstr>Average</vt:lpstr>
      <vt:lpstr>Office Theme</vt:lpstr>
      <vt:lpstr>MathType 6.0 Equation</vt:lpstr>
      <vt:lpstr>Switching Behavior of Izhikevich Model</vt:lpstr>
      <vt:lpstr>Outline</vt:lpstr>
      <vt:lpstr>Goal</vt:lpstr>
      <vt:lpstr>Motivation and Challenges</vt:lpstr>
      <vt:lpstr>PowerPoint Presentation</vt:lpstr>
      <vt:lpstr>Path 1: genetic algorithm</vt:lpstr>
      <vt:lpstr>Path 1: genetic algorithm</vt:lpstr>
      <vt:lpstr>Path 2: Bifurcation analysis</vt:lpstr>
      <vt:lpstr>Path 2: Bifurcation analysis</vt:lpstr>
      <vt:lpstr>Path 2: Bifurcation analysis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Switching Behavior of Izhikevich Model</dc:title>
  <cp:lastModifiedBy>Zhongxi Li</cp:lastModifiedBy>
  <cp:revision>23</cp:revision>
  <dcterms:modified xsi:type="dcterms:W3CDTF">2017-11-29T23:18:12Z</dcterms:modified>
</cp:coreProperties>
</file>